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60"/>
  </p:notesMasterIdLst>
  <p:handoutMasterIdLst>
    <p:handoutMasterId r:id="rId61"/>
  </p:handoutMasterIdLst>
  <p:sldIdLst>
    <p:sldId id="538" r:id="rId2"/>
    <p:sldId id="258" r:id="rId3"/>
    <p:sldId id="308" r:id="rId4"/>
    <p:sldId id="570" r:id="rId5"/>
    <p:sldId id="543" r:id="rId6"/>
    <p:sldId id="556" r:id="rId7"/>
    <p:sldId id="493" r:id="rId8"/>
    <p:sldId id="544" r:id="rId9"/>
    <p:sldId id="557" r:id="rId10"/>
    <p:sldId id="546" r:id="rId11"/>
    <p:sldId id="453" r:id="rId12"/>
    <p:sldId id="586" r:id="rId13"/>
    <p:sldId id="587" r:id="rId14"/>
    <p:sldId id="549" r:id="rId15"/>
    <p:sldId id="551" r:id="rId16"/>
    <p:sldId id="490" r:id="rId17"/>
    <p:sldId id="447" r:id="rId18"/>
    <p:sldId id="452" r:id="rId19"/>
    <p:sldId id="571" r:id="rId20"/>
    <p:sldId id="550" r:id="rId21"/>
    <p:sldId id="481" r:id="rId22"/>
    <p:sldId id="572" r:id="rId23"/>
    <p:sldId id="578" r:id="rId24"/>
    <p:sldId id="579" r:id="rId25"/>
    <p:sldId id="580" r:id="rId26"/>
    <p:sldId id="581" r:id="rId27"/>
    <p:sldId id="573" r:id="rId28"/>
    <p:sldId id="436" r:id="rId29"/>
    <p:sldId id="458" r:id="rId30"/>
    <p:sldId id="588" r:id="rId31"/>
    <p:sldId id="597" r:id="rId32"/>
    <p:sldId id="598" r:id="rId33"/>
    <p:sldId id="599" r:id="rId34"/>
    <p:sldId id="594" r:id="rId35"/>
    <p:sldId id="574" r:id="rId36"/>
    <p:sldId id="521" r:id="rId37"/>
    <p:sldId id="590" r:id="rId38"/>
    <p:sldId id="529" r:id="rId39"/>
    <p:sldId id="552" r:id="rId40"/>
    <p:sldId id="459" r:id="rId41"/>
    <p:sldId id="491" r:id="rId42"/>
    <p:sldId id="562" r:id="rId43"/>
    <p:sldId id="460" r:id="rId44"/>
    <p:sldId id="463" r:id="rId45"/>
    <p:sldId id="575" r:id="rId46"/>
    <p:sldId id="461" r:id="rId47"/>
    <p:sldId id="553" r:id="rId48"/>
    <p:sldId id="522" r:id="rId49"/>
    <p:sldId id="523" r:id="rId50"/>
    <p:sldId id="530" r:id="rId51"/>
    <p:sldId id="535" r:id="rId52"/>
    <p:sldId id="582" r:id="rId53"/>
    <p:sldId id="527" r:id="rId54"/>
    <p:sldId id="528" r:id="rId55"/>
    <p:sldId id="595" r:id="rId56"/>
    <p:sldId id="596" r:id="rId57"/>
    <p:sldId id="484" r:id="rId58"/>
    <p:sldId id="486" r:id="rId59"/>
  </p:sldIdLst>
  <p:sldSz cx="12192000" cy="6858000"/>
  <p:notesSz cx="7315200" cy="9601200"/>
  <p:custDataLst>
    <p:tags r:id="rId6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8" autoAdjust="0"/>
    <p:restoredTop sz="95097" autoAdjust="0"/>
  </p:normalViewPr>
  <p:slideViewPr>
    <p:cSldViewPr>
      <p:cViewPr varScale="1">
        <p:scale>
          <a:sx n="79" d="100"/>
          <a:sy n="79" d="100"/>
        </p:scale>
        <p:origin x="566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0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mtiaz" userId="603bca0297439fb2" providerId="LiveId" clId="{5F200770-444F-44B4-A3D0-26D97CC03243}"/>
    <pc:docChg chg="modSld">
      <pc:chgData name="Imtiaz" userId="603bca0297439fb2" providerId="LiveId" clId="{5F200770-444F-44B4-A3D0-26D97CC03243}" dt="2022-08-13T19:08:49.514" v="21" actId="20577"/>
      <pc:docMkLst>
        <pc:docMk/>
      </pc:docMkLst>
      <pc:sldChg chg="modSp mod">
        <pc:chgData name="Imtiaz" userId="603bca0297439fb2" providerId="LiveId" clId="{5F200770-444F-44B4-A3D0-26D97CC03243}" dt="2022-08-13T19:08:49.514" v="21" actId="20577"/>
        <pc:sldMkLst>
          <pc:docMk/>
          <pc:sldMk cId="0" sldId="538"/>
        </pc:sldMkLst>
        <pc:spChg chg="mod">
          <ac:chgData name="Imtiaz" userId="603bca0297439fb2" providerId="LiveId" clId="{5F200770-444F-44B4-A3D0-26D97CC03243}" dt="2022-08-13T19:08:49.514" v="21" actId="20577"/>
          <ac:spMkLst>
            <pc:docMk/>
            <pc:sldMk cId="0" sldId="538"/>
            <ac:spMk id="7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4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11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88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24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65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Notes: these images licensed from </a:t>
            </a:r>
            <a:r>
              <a:rPr lang="en-US" dirty="0" err="1">
                <a:latin typeface="Arial" charset="0"/>
              </a:rPr>
              <a:t>iStockphoto</a:t>
            </a:r>
            <a:r>
              <a:rPr lang="en-US" dirty="0">
                <a:latin typeface="Arial" charset="0"/>
              </a:rPr>
              <a:t> for UC Berkeley use.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UVU: including under fair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15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16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77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01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31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80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58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07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05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863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85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317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08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38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29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34" name="Google Shape;1534;p53:notes"/>
          <p:cNvSpPr txBox="1"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53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10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98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640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59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659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256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927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029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539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18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601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283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240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668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001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89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989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46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646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010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83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380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140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56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057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651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559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38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72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A* expanded 8100 ; Path cost = 33</a:t>
            </a:r>
          </a:p>
          <a:p>
            <a:r>
              <a:rPr lang="en-US" dirty="0">
                <a:latin typeface="Arial" charset="0"/>
              </a:rPr>
              <a:t>UCS expanded 25263 . Path cost = 33</a:t>
            </a:r>
          </a:p>
          <a:p>
            <a:r>
              <a:rPr lang="en-US" dirty="0">
                <a:latin typeface="Arial" charset="0"/>
              </a:rPr>
              <a:t>Greedy expanded 10 . Path cost = 41</a:t>
            </a:r>
          </a:p>
          <a:p>
            <a:r>
              <a:rPr lang="en-US" dirty="0">
                <a:latin typeface="Arial" charset="0"/>
              </a:rPr>
              <a:t>[0, 7, 5, 3, 2, 1, 4, 6]</a:t>
            </a:r>
          </a:p>
          <a:p>
            <a:r>
              <a:rPr lang="en-US" dirty="0">
                <a:latin typeface="Arial" charset="0"/>
              </a:rPr>
              <a:t>(7, 0, 5, 3, 2, 1, 4, 6)</a:t>
            </a:r>
          </a:p>
          <a:p>
            <a:r>
              <a:rPr lang="en-US" dirty="0">
                <a:latin typeface="Arial" charset="0"/>
              </a:rPr>
              <a:t>(6, 4, 1, 2, 3, 5, 0, 7)</a:t>
            </a:r>
          </a:p>
          <a:p>
            <a:r>
              <a:rPr lang="en-US" dirty="0">
                <a:latin typeface="Arial" charset="0"/>
              </a:rPr>
              <a:t>(3, 2, 1, 4, 6, 5, 0, 7)</a:t>
            </a:r>
          </a:p>
          <a:p>
            <a:r>
              <a:rPr lang="en-US" dirty="0">
                <a:latin typeface="Arial" charset="0"/>
              </a:rPr>
              <a:t>(1, 2, 3, 4, 6, 5, 0, 7)</a:t>
            </a:r>
          </a:p>
          <a:p>
            <a:r>
              <a:rPr lang="en-US" dirty="0">
                <a:latin typeface="Arial" charset="0"/>
              </a:rPr>
              <a:t>(5, 6, 4, 3, 2, 1, 0, 7)</a:t>
            </a:r>
          </a:p>
          <a:p>
            <a:r>
              <a:rPr lang="en-US" dirty="0">
                <a:latin typeface="Arial" charset="0"/>
              </a:rPr>
              <a:t>(6, 5, 4, 3, 2, 1, 0, 7)</a:t>
            </a:r>
          </a:p>
          <a:p>
            <a:r>
              <a:rPr lang="en-US" dirty="0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90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83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13" Type="http://schemas.openxmlformats.org/officeDocument/2006/relationships/image" Target="../media/image30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29.png"/><Relationship Id="rId5" Type="http://schemas.openxmlformats.org/officeDocument/2006/relationships/tags" Target="../tags/tag10.xml"/><Relationship Id="rId10" Type="http://schemas.openxmlformats.org/officeDocument/2006/relationships/image" Target="../media/image28.png"/><Relationship Id="rId4" Type="http://schemas.openxmlformats.org/officeDocument/2006/relationships/tags" Target="../tags/tag9.xml"/><Relationship Id="rId9" Type="http://schemas.openxmlformats.org/officeDocument/2006/relationships/image" Target="../media/image27.png"/><Relationship Id="rId1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4.xml"/><Relationship Id="rId7" Type="http://schemas.openxmlformats.org/officeDocument/2006/relationships/notesSlide" Target="../notesSlides/notesSlide25.xml"/><Relationship Id="rId12" Type="http://schemas.openxmlformats.org/officeDocument/2006/relationships/image" Target="../media/image2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5" Type="http://schemas.openxmlformats.org/officeDocument/2006/relationships/tags" Target="../tags/tag16.xml"/><Relationship Id="rId10" Type="http://schemas.openxmlformats.org/officeDocument/2006/relationships/image" Target="../media/image29.png"/><Relationship Id="rId4" Type="http://schemas.openxmlformats.org/officeDocument/2006/relationships/tags" Target="../tags/tag15.xml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9.xml"/><Relationship Id="rId7" Type="http://schemas.openxmlformats.org/officeDocument/2006/relationships/image" Target="../media/image33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4" Type="http://schemas.openxmlformats.org/officeDocument/2006/relationships/tags" Target="../tags/tag20.xml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tags" Target="../tags/tag22.xml"/><Relationship Id="rId16" Type="http://schemas.openxmlformats.org/officeDocument/2006/relationships/image" Target="../media/image52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47.png"/><Relationship Id="rId5" Type="http://schemas.openxmlformats.org/officeDocument/2006/relationships/tags" Target="../tags/tag25.xml"/><Relationship Id="rId15" Type="http://schemas.openxmlformats.org/officeDocument/2006/relationships/image" Target="../media/image51.png"/><Relationship Id="rId10" Type="http://schemas.openxmlformats.org/officeDocument/2006/relationships/notesSlide" Target="../notesSlides/notesSlide46.xml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4470: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</a:t>
            </a:r>
            <a:r>
              <a:rPr lang="en-US" sz="2400">
                <a:latin typeface="Calibri"/>
                <a:cs typeface="Calibri"/>
              </a:rPr>
              <a:t>Imtiaz Parvez</a:t>
            </a:r>
            <a:endParaRPr lang="en-US" sz="2400" dirty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Utah Valley University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adapted from George Rudolph, 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 at UC Berkley]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8" b="17001"/>
          <a:stretch/>
        </p:blipFill>
        <p:spPr bwMode="auto">
          <a:xfrm>
            <a:off x="-147527" y="1632856"/>
            <a:ext cx="12182254" cy="46155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480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put a goal in the fringe?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pull a goal off the fringe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is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Learning Outcomes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5110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Solve Problems using  </a:t>
            </a:r>
            <a:br>
              <a:rPr lang="en-US" sz="3600" dirty="0"/>
            </a:br>
            <a:r>
              <a:rPr lang="en-US" sz="3600" dirty="0"/>
              <a:t>Informed Searches</a:t>
            </a:r>
          </a:p>
          <a:p>
            <a:pPr lvl="1"/>
            <a:r>
              <a:rPr lang="en-US" sz="3200" dirty="0"/>
              <a:t>Heuristics</a:t>
            </a:r>
          </a:p>
          <a:p>
            <a:pPr lvl="1"/>
            <a:r>
              <a:rPr lang="en-US" sz="3200" dirty="0"/>
              <a:t>Greedy Search</a:t>
            </a:r>
          </a:p>
          <a:p>
            <a:pPr lvl="1"/>
            <a:r>
              <a:rPr lang="en-US" sz="3200" dirty="0"/>
              <a:t>A* Search</a:t>
            </a:r>
            <a:endParaRPr lang="en-US" sz="2800" dirty="0"/>
          </a:p>
          <a:p>
            <a:pPr eaLnBrk="1" hangingPunct="1"/>
            <a:r>
              <a:rPr lang="en-US" sz="3600" dirty="0"/>
              <a:t>Model Problems as</a:t>
            </a:r>
            <a:br>
              <a:rPr lang="en-US" sz="3600" dirty="0"/>
            </a:br>
            <a:r>
              <a:rPr lang="en-US" sz="3600" dirty="0"/>
              <a:t>Graph Search</a:t>
            </a:r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Defining admissible heuristics is the biggest effort in using A* in practice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847602" y="3891015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61409" y="36576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5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and Models</a:t>
            </a:r>
            <a:endParaRPr/>
          </a:p>
        </p:txBody>
      </p:sp>
      <p:sp>
        <p:nvSpPr>
          <p:cNvPr id="1538" name="Google Shape;1538;p53"/>
          <p:cNvSpPr txBox="1">
            <a:spLocks noGrp="1"/>
          </p:cNvSpPr>
          <p:nvPr>
            <p:ph type="body" idx="1"/>
          </p:nvPr>
        </p:nvSpPr>
        <p:spPr>
          <a:xfrm>
            <a:off x="406400" y="1524000"/>
            <a:ext cx="46990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8" lvl="0" indent="-342858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Search operates over models of the world</a:t>
            </a:r>
            <a:endParaRPr/>
          </a:p>
          <a:p>
            <a:pPr marL="742857" lvl="1" indent="-28571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The agent doesn’t actually try all the plans out in the real world!</a:t>
            </a:r>
            <a:endParaRPr/>
          </a:p>
          <a:p>
            <a:pPr marL="742857" lvl="1" indent="-28571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Planning is all “in simulation”</a:t>
            </a:r>
            <a:endParaRPr/>
          </a:p>
          <a:p>
            <a:pPr marL="742857" lvl="1" indent="-28571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Your search is only as good as your models…</a:t>
            </a:r>
            <a:endParaRPr/>
          </a:p>
        </p:txBody>
      </p:sp>
      <p:pic>
        <p:nvPicPr>
          <p:cNvPr id="1539" name="Google Shape;153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5391" y="1532614"/>
            <a:ext cx="6552150" cy="4554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847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/>
              <a:t>Path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</a:p>
        </p:txBody>
      </p:sp>
      <p:pic>
        <p:nvPicPr>
          <p:cNvPr id="5" name="Lecture3-demo6-tiny-ucs-astar-pacman-v2.wmv">
            <a:hlinkClick r:id="" action="ppaction://media"/>
            <a:extLst>
              <a:ext uri="{FF2B5EF4-FFF2-40B4-BE49-F238E27FC236}">
                <a16:creationId xmlns:a16="http://schemas.microsoft.com/office/drawing/2014/main" id="{10293531-4C3B-9B47-8F9B-7D1D239509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Video of Demo Empty Water Shallow/Deep – Guess Algorithm</a:t>
            </a:r>
          </a:p>
        </p:txBody>
      </p:sp>
      <p:pic>
        <p:nvPicPr>
          <p:cNvPr id="4" name="Lecture3-demo7-search-demo-costs-v2.wmv">
            <a:hlinkClick r:id="" action="ppaction://media"/>
            <a:extLst>
              <a:ext uri="{FF2B5EF4-FFF2-40B4-BE49-F238E27FC236}">
                <a16:creationId xmlns:a16="http://schemas.microsoft.com/office/drawing/2014/main" id="{9C691BA8-89E2-B744-9C16-E27863AC6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49155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59521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8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</a:p>
          <a:p>
            <a:pPr lvl="1" eaLnBrk="1" hangingPunct="1"/>
            <a:r>
              <a:rPr lang="en-US" sz="2000" dirty="0"/>
              <a:t>Max of admissible heuristics is admissible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</a:p>
          <a:p>
            <a:pPr lvl="1" eaLnBrk="1" hangingPunct="1"/>
            <a:r>
              <a:rPr lang="en-US" sz="2000" dirty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BFS Graph Search Example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we shouldn’t bother expanding the circled nodes: WHY?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2102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normAutofit/>
          </a:bodyPr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</a:t>
            </a:r>
            <a:r>
              <a:rPr lang="en-US" sz="2000" kern="0" dirty="0">
                <a:solidFill>
                  <a:srgbClr val="FF0000"/>
                </a:solidFill>
                <a:latin typeface="Calibri" pitchFamily="34" charset="0"/>
                <a:cs typeface="+mn-cs"/>
              </a:rPr>
              <a:t>particular</a:t>
            </a:r>
            <a:r>
              <a:rPr lang="en-US" sz="2000" kern="0" dirty="0">
                <a:latin typeface="Calibri" pitchFamily="34" charset="0"/>
                <a:cs typeface="+mn-cs"/>
              </a:rPr>
              <a:t>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58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73828-61B1-B869-B8AD-8F019555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 Example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691F2-E6B8-2957-D4A8-89C99ECD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388435"/>
            <a:ext cx="5591175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70F472-08C2-71AD-F0B3-152AE9CC0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77" y="2040270"/>
            <a:ext cx="67913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03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73828-61B1-B869-B8AD-8F019555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 Example 1 (solution)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691F2-E6B8-2957-D4A8-89C99ECD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388435"/>
            <a:ext cx="5591175" cy="38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D6255D-0E0A-AD2F-4C36-534EA4FF8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26" y="2040270"/>
            <a:ext cx="6781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67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9" b="8333"/>
          <a:stretch/>
        </p:blipFill>
        <p:spPr bwMode="auto">
          <a:xfrm>
            <a:off x="1066800" y="1519237"/>
            <a:ext cx="9753599" cy="4729164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Greedy Heuristic Function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40483</TotalTime>
  <Words>2033</Words>
  <Application>Microsoft Office PowerPoint</Application>
  <PresentationFormat>Widescreen</PresentationFormat>
  <Paragraphs>548</Paragraphs>
  <Slides>58</Slides>
  <Notes>56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Times New Roman</vt:lpstr>
      <vt:lpstr>Wingdings</vt:lpstr>
      <vt:lpstr>dan-berkeley-nlp-v1</vt:lpstr>
      <vt:lpstr>CS 4470: Artificial Intelligence </vt:lpstr>
      <vt:lpstr>Learning Outcomes</vt:lpstr>
      <vt:lpstr>Search and Models</vt:lpstr>
      <vt:lpstr>Informed Search</vt:lpstr>
      <vt:lpstr>Search Heuristics</vt:lpstr>
      <vt:lpstr>Example: Heuristic Function</vt:lpstr>
      <vt:lpstr>Example: Heuristic Function</vt:lpstr>
      <vt:lpstr>Greedy Search</vt:lpstr>
      <vt:lpstr>Example: Greedy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BFS Graph Search Example</vt:lpstr>
      <vt:lpstr>Graph Search</vt:lpstr>
      <vt:lpstr>A* Graph Search Gone Wrong?</vt:lpstr>
      <vt:lpstr>Consistency of Heuristics</vt:lpstr>
      <vt:lpstr>Optimality</vt:lpstr>
      <vt:lpstr>A*: Summary</vt:lpstr>
      <vt:lpstr>Tree Search Pseudo-Code</vt:lpstr>
      <vt:lpstr>Graph Search Pseudo-Code</vt:lpstr>
      <vt:lpstr>Search Problem Example 1</vt:lpstr>
      <vt:lpstr>Search Problem Example 1 (solution)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Imtiaz Parvez</cp:lastModifiedBy>
  <cp:revision>2336</cp:revision>
  <cp:lastPrinted>2020-06-24T17:44:59Z</cp:lastPrinted>
  <dcterms:created xsi:type="dcterms:W3CDTF">2004-08-27T04:16:05Z</dcterms:created>
  <dcterms:modified xsi:type="dcterms:W3CDTF">2024-01-10T03:10:17Z</dcterms:modified>
</cp:coreProperties>
</file>